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  <p:sldMasterId id="2147483651" r:id="rId3"/>
  </p:sldMasterIdLst>
  <p:notesMasterIdLst>
    <p:notesMasterId r:id="rId5"/>
  </p:notesMasterIdLst>
  <p:handoutMasterIdLst>
    <p:handoutMasterId r:id="rId6"/>
  </p:handoutMasterIdLst>
  <p:sldIdLst>
    <p:sldId id="256" r:id="rId4"/>
  </p:sldIdLst>
  <p:sldSz cx="35999738" cy="35999738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10">
          <p15:clr>
            <a:srgbClr val="A4A3A4"/>
          </p15:clr>
        </p15:guide>
        <p15:guide id="2" orient="horz" pos="22184">
          <p15:clr>
            <a:srgbClr val="A4A3A4"/>
          </p15:clr>
        </p15:guide>
        <p15:guide id="3" pos="484">
          <p15:clr>
            <a:srgbClr val="A4A3A4"/>
          </p15:clr>
        </p15:guide>
        <p15:guide id="4" pos="7466">
          <p15:clr>
            <a:srgbClr val="A4A3A4"/>
          </p15:clr>
        </p15:guide>
        <p15:guide id="5" pos="7830">
          <p15:clr>
            <a:srgbClr val="A4A3A4"/>
          </p15:clr>
        </p15:guide>
        <p15:guide id="6" pos="22157">
          <p15:clr>
            <a:srgbClr val="A4A3A4"/>
          </p15:clr>
        </p15:guide>
        <p15:guide id="7" pos="14811">
          <p15:clr>
            <a:srgbClr val="A4A3A4"/>
          </p15:clr>
        </p15:guide>
        <p15:guide id="8" pos="151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66FF"/>
    <a:srgbClr val="FFFFFF"/>
    <a:srgbClr val="F8F8F8"/>
    <a:srgbClr val="3399FF"/>
    <a:srgbClr val="CC0000"/>
    <a:srgbClr val="9933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70" autoAdjust="0"/>
    <p:restoredTop sz="99612" autoAdjust="0"/>
  </p:normalViewPr>
  <p:slideViewPr>
    <p:cSldViewPr snapToGrid="0" snapToObjects="1">
      <p:cViewPr>
        <p:scale>
          <a:sx n="33" d="100"/>
          <a:sy n="33" d="100"/>
        </p:scale>
        <p:origin x="475" y="-1075"/>
      </p:cViewPr>
      <p:guideLst>
        <p:guide orient="horz" pos="3310"/>
        <p:guide orient="horz" pos="22184"/>
        <p:guide pos="484"/>
        <p:guide pos="7466"/>
        <p:guide pos="7830"/>
        <p:guide pos="22157"/>
        <p:guide pos="14811"/>
        <p:guide pos="1517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36" d="100"/>
          <a:sy n="36" d="100"/>
        </p:scale>
        <p:origin x="-2376" y="-91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AD2AD-1315-46E7-B1B1-7215DC0D8137}" type="datetimeFigureOut">
              <a:rPr lang="en-US" smtClean="0"/>
              <a:pPr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BA172-8A61-4F59-8000-9A57B0113E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857375" y="720725"/>
            <a:ext cx="360045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50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0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fld id="{5C932E53-BC22-461C-89D5-D30DCF7782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383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7DB79F-FB48-47C5-BA3A-147A2B91DA7D}" type="slidenum">
              <a:rPr lang="en-US"/>
              <a:pPr/>
              <a:t>1</a:t>
            </a:fld>
            <a:endParaRPr lang="en-US"/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14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25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900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77925" y="915988"/>
            <a:ext cx="8596313" cy="342963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7400" y="915988"/>
            <a:ext cx="25638125" cy="34296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713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37361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576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8181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350" y="5254625"/>
            <a:ext cx="4013200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3950" y="5254625"/>
            <a:ext cx="4014788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48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121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76294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0319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3069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7513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9327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432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73163" y="1392238"/>
            <a:ext cx="8601075" cy="338248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392238"/>
            <a:ext cx="25652413" cy="338248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5394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0345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9429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48050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8325" y="5254625"/>
            <a:ext cx="17225963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946688" y="5254625"/>
            <a:ext cx="17227550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2724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954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337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219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25043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96733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46802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80119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23950" y="1392238"/>
            <a:ext cx="8650288" cy="338248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8325" y="1392238"/>
            <a:ext cx="25803225" cy="338248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24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7400" y="5245100"/>
            <a:ext cx="5454650" cy="29967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4450" y="5245100"/>
            <a:ext cx="5456238" cy="29967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10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2627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44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0480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832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734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52" name="Rectangle 36"/>
          <p:cNvSpPr>
            <a:spLocks noChangeArrowheads="1"/>
          </p:cNvSpPr>
          <p:nvPr userDrawn="1"/>
        </p:nvSpPr>
        <p:spPr bwMode="auto">
          <a:xfrm>
            <a:off x="0" y="0"/>
            <a:ext cx="35999738" cy="444976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49" name="Rectangle 33"/>
          <p:cNvSpPr>
            <a:spLocks noChangeArrowheads="1"/>
          </p:cNvSpPr>
          <p:nvPr userDrawn="1"/>
        </p:nvSpPr>
        <p:spPr bwMode="auto">
          <a:xfrm>
            <a:off x="766763" y="5249863"/>
            <a:ext cx="11083925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30" name="Text Box 14"/>
          <p:cNvSpPr txBox="1">
            <a:spLocks noChangeArrowheads="1"/>
          </p:cNvSpPr>
          <p:nvPr userDrawn="1"/>
        </p:nvSpPr>
        <p:spPr bwMode="auto">
          <a:xfrm>
            <a:off x="766763" y="35482213"/>
            <a:ext cx="2365375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TEMPLATE DESIGN © 2008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86031" name="Rectangle 15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91598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6032" name="Rectangle 1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5245100"/>
            <a:ext cx="11063288" cy="29967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6041" name="Rectangle 25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6" name="Rectangle 40"/>
          <p:cNvSpPr>
            <a:spLocks noChangeArrowheads="1"/>
          </p:cNvSpPr>
          <p:nvPr userDrawn="1"/>
        </p:nvSpPr>
        <p:spPr bwMode="auto">
          <a:xfrm>
            <a:off x="24090313" y="5249863"/>
            <a:ext cx="11083925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7" name="Rectangle 41"/>
          <p:cNvSpPr>
            <a:spLocks noChangeArrowheads="1"/>
          </p:cNvSpPr>
          <p:nvPr userDrawn="1"/>
        </p:nvSpPr>
        <p:spPr bwMode="auto">
          <a:xfrm>
            <a:off x="12428538" y="5249863"/>
            <a:ext cx="11082337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9" name="Line 43"/>
          <p:cNvSpPr>
            <a:spLocks noChangeShapeType="1"/>
          </p:cNvSpPr>
          <p:nvPr userDrawn="1"/>
        </p:nvSpPr>
        <p:spPr bwMode="auto">
          <a:xfrm>
            <a:off x="0" y="4449763"/>
            <a:ext cx="35999738" cy="0"/>
          </a:xfrm>
          <a:prstGeom prst="line">
            <a:avLst/>
          </a:prstGeom>
          <a:ln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ChangeArrowheads="1"/>
          </p:cNvSpPr>
          <p:nvPr userDrawn="1"/>
        </p:nvSpPr>
        <p:spPr bwMode="auto">
          <a:xfrm>
            <a:off x="0" y="0"/>
            <a:ext cx="35999738" cy="4603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7" name="Rectangle 3"/>
          <p:cNvSpPr>
            <a:spLocks noChangeArrowheads="1"/>
          </p:cNvSpPr>
          <p:nvPr userDrawn="1"/>
        </p:nvSpPr>
        <p:spPr bwMode="auto">
          <a:xfrm>
            <a:off x="768350" y="5254625"/>
            <a:ext cx="8180388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8" name="Rectangle 4"/>
          <p:cNvSpPr>
            <a:spLocks noChangeArrowheads="1"/>
          </p:cNvSpPr>
          <p:nvPr userDrawn="1"/>
        </p:nvSpPr>
        <p:spPr bwMode="auto">
          <a:xfrm>
            <a:off x="0" y="4603750"/>
            <a:ext cx="35999738" cy="142875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9" name="Text Box 5"/>
          <p:cNvSpPr txBox="1">
            <a:spLocks noChangeArrowheads="1"/>
          </p:cNvSpPr>
          <p:nvPr userDrawn="1"/>
        </p:nvSpPr>
        <p:spPr bwMode="auto">
          <a:xfrm>
            <a:off x="500063" y="35482213"/>
            <a:ext cx="206216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1802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9223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023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8350" y="5254625"/>
            <a:ext cx="8180388" cy="2996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0232" name="Rectangle 8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33" name="Rectangle 9"/>
          <p:cNvSpPr>
            <a:spLocks noChangeArrowheads="1"/>
          </p:cNvSpPr>
          <p:nvPr userDrawn="1"/>
        </p:nvSpPr>
        <p:spPr bwMode="auto">
          <a:xfrm>
            <a:off x="9424988" y="5254625"/>
            <a:ext cx="17030700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35" name="Rectangle 11"/>
          <p:cNvSpPr>
            <a:spLocks noChangeArrowheads="1"/>
          </p:cNvSpPr>
          <p:nvPr userDrawn="1"/>
        </p:nvSpPr>
        <p:spPr bwMode="auto">
          <a:xfrm>
            <a:off x="26987500" y="5254625"/>
            <a:ext cx="8186738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 userDrawn="1"/>
        </p:nvSpPr>
        <p:spPr bwMode="auto">
          <a:xfrm>
            <a:off x="0" y="0"/>
            <a:ext cx="35999738" cy="4603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1" name="Rectangle 3"/>
          <p:cNvSpPr>
            <a:spLocks noChangeArrowheads="1"/>
          </p:cNvSpPr>
          <p:nvPr userDrawn="1"/>
        </p:nvSpPr>
        <p:spPr bwMode="auto">
          <a:xfrm>
            <a:off x="568325" y="5254625"/>
            <a:ext cx="34750375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2" name="Rectangle 4"/>
          <p:cNvSpPr>
            <a:spLocks noChangeArrowheads="1"/>
          </p:cNvSpPr>
          <p:nvPr userDrawn="1"/>
        </p:nvSpPr>
        <p:spPr bwMode="auto">
          <a:xfrm>
            <a:off x="0" y="4603750"/>
            <a:ext cx="35999738" cy="142875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3" name="Text Box 5"/>
          <p:cNvSpPr txBox="1">
            <a:spLocks noChangeArrowheads="1"/>
          </p:cNvSpPr>
          <p:nvPr userDrawn="1"/>
        </p:nvSpPr>
        <p:spPr bwMode="auto">
          <a:xfrm>
            <a:off x="500063" y="35482213"/>
            <a:ext cx="206216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18125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9223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125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8325" y="5254625"/>
            <a:ext cx="34605913" cy="2996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1256" name="Rectangle 8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7273513" y="275082"/>
            <a:ext cx="23115590" cy="41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square" lIns="74838" tIns="37413" rIns="74838" bIns="37413">
            <a:spAutoFit/>
          </a:bodyPr>
          <a:lstStyle/>
          <a:p>
            <a:pPr algn="ctr" defTabSz="749300" eaLnBrk="1" hangingPunct="1">
              <a:spcBef>
                <a:spcPts val="0"/>
              </a:spcBef>
            </a:pPr>
            <a:r>
              <a:rPr lang="en-IN" sz="6000" b="1" dirty="0">
                <a:latin typeface="Arial Black" pitchFamily="34" charset="0"/>
              </a:rPr>
              <a:t>Low Cost Real-time Room</a:t>
            </a:r>
          </a:p>
          <a:p>
            <a:pPr algn="ctr" defTabSz="749300" eaLnBrk="1" hangingPunct="1">
              <a:spcBef>
                <a:spcPts val="0"/>
              </a:spcBef>
            </a:pPr>
            <a:r>
              <a:rPr lang="en-IN" sz="6000" b="1" dirty="0">
                <a:latin typeface="Arial Black" pitchFamily="34" charset="0"/>
              </a:rPr>
              <a:t>Occupancy Indicating System</a:t>
            </a:r>
            <a:endParaRPr lang="en-US" sz="6000" b="1" dirty="0">
              <a:latin typeface="Arial Black" pitchFamily="34" charset="0"/>
            </a:endParaRPr>
          </a:p>
          <a:p>
            <a:pPr algn="ctr"/>
            <a:r>
              <a:rPr lang="en-GB" sz="4400" b="1" dirty="0">
                <a:latin typeface="Arial" pitchFamily="34" charset="0"/>
                <a:cs typeface="Arial" pitchFamily="34" charset="0"/>
              </a:rPr>
              <a:t>Chirag Shah,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Srijal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Poojari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	Guide: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Prof.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 Priya Deshpande</a:t>
            </a:r>
            <a:endParaRPr lang="en-US" sz="4400" b="1" dirty="0"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2800" dirty="0"/>
              <a:t>Department of Electronics Engineering, Sardar Patel Institute of Technology, Andheri (West), Mumbai-400058</a:t>
            </a:r>
          </a:p>
          <a:p>
            <a:pPr algn="ctr"/>
            <a:r>
              <a:rPr lang="en-US" sz="4400" dirty="0"/>
              <a:t> </a:t>
            </a:r>
            <a:endParaRPr lang="en-US" sz="2800" dirty="0"/>
          </a:p>
          <a:p>
            <a:endParaRPr lang="en-US" sz="28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2519" name="Text Box 471"/>
          <p:cNvSpPr txBox="1">
            <a:spLocks noChangeArrowheads="1"/>
          </p:cNvSpPr>
          <p:nvPr/>
        </p:nvSpPr>
        <p:spPr bwMode="auto">
          <a:xfrm>
            <a:off x="791210" y="5254625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Introduction</a:t>
            </a:r>
          </a:p>
        </p:txBody>
      </p:sp>
      <p:sp>
        <p:nvSpPr>
          <p:cNvPr id="2520" name="Text Box 472"/>
          <p:cNvSpPr txBox="1">
            <a:spLocks noChangeArrowheads="1"/>
          </p:cNvSpPr>
          <p:nvPr/>
        </p:nvSpPr>
        <p:spPr bwMode="auto">
          <a:xfrm>
            <a:off x="912653" y="5800059"/>
            <a:ext cx="10841037" cy="361963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The </a:t>
            </a:r>
            <a:r>
              <a:rPr lang="en-US" sz="2600" dirty="0">
                <a:latin typeface="+mj-lt"/>
              </a:rPr>
              <a:t>objective of this </a:t>
            </a:r>
            <a:r>
              <a:rPr lang="en-US" sz="2600" dirty="0">
                <a:latin typeface="+mj-lt"/>
              </a:rPr>
              <a:t>project </a:t>
            </a:r>
            <a:r>
              <a:rPr lang="en-US" sz="2600" dirty="0">
                <a:latin typeface="+mj-lt"/>
              </a:rPr>
              <a:t>was to tackle a problem faced by corporate environments.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In a typical corporate environment there exists multiple conference/meeting </a:t>
            </a:r>
            <a:r>
              <a:rPr lang="en-US" sz="2600" dirty="0">
                <a:latin typeface="+mj-lt"/>
              </a:rPr>
              <a:t>rooms.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Anyone can book any meeting room for any time (if the room is available) using a mobile app</a:t>
            </a:r>
          </a:p>
          <a:p>
            <a:pPr algn="just">
              <a:buFont typeface="Wingdings" pitchFamily="2" charset="2"/>
              <a:buChar char="Ø"/>
            </a:pPr>
            <a:endParaRPr lang="en-GB" sz="2600" dirty="0">
              <a:latin typeface="+mj-lt"/>
            </a:endParaRPr>
          </a:p>
        </p:txBody>
      </p:sp>
      <p:sp>
        <p:nvSpPr>
          <p:cNvPr id="2521" name="Text Box 473"/>
          <p:cNvSpPr txBox="1">
            <a:spLocks noChangeArrowheads="1"/>
          </p:cNvSpPr>
          <p:nvPr/>
        </p:nvSpPr>
        <p:spPr bwMode="auto">
          <a:xfrm>
            <a:off x="791210" y="15019929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Solution Design</a:t>
            </a:r>
          </a:p>
        </p:txBody>
      </p:sp>
      <p:sp>
        <p:nvSpPr>
          <p:cNvPr id="2609" name="Text Box 561"/>
          <p:cNvSpPr txBox="1">
            <a:spLocks noChangeArrowheads="1"/>
          </p:cNvSpPr>
          <p:nvPr/>
        </p:nvSpPr>
        <p:spPr bwMode="auto">
          <a:xfrm>
            <a:off x="24107091" y="23969013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defPPr>
              <a:defRPr lang="en-US"/>
            </a:defPPr>
            <a:lvl1pPr algn="ctr" defTabSz="749300" eaLnBrk="0" hangingPunct="0">
              <a:spcBef>
                <a:spcPct val="50000"/>
              </a:spcBef>
              <a:defRPr sz="3000" b="1">
                <a:solidFill>
                  <a:srgbClr val="F8F8F8"/>
                </a:solidFill>
                <a:latin typeface="+mj-lt"/>
              </a:defRPr>
            </a:lvl1pPr>
            <a:lvl2pPr marL="374650" defTabSz="749300">
              <a:defRPr>
                <a:latin typeface="Arial" charset="0"/>
              </a:defRPr>
            </a:lvl2pPr>
            <a:lvl3pPr marL="749300" defTabSz="749300">
              <a:defRPr>
                <a:latin typeface="Arial" charset="0"/>
              </a:defRPr>
            </a:lvl3pPr>
            <a:lvl4pPr marL="1125538" defTabSz="749300">
              <a:defRPr>
                <a:latin typeface="Arial" charset="0"/>
              </a:defRPr>
            </a:lvl4pPr>
            <a:lvl5pPr marL="1500188" defTabSz="749300">
              <a:defRPr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9pPr>
          </a:lstStyle>
          <a:p>
            <a:r>
              <a:rPr lang="en-US" dirty="0"/>
              <a:t>Conclusions</a:t>
            </a:r>
          </a:p>
        </p:txBody>
      </p:sp>
      <p:sp>
        <p:nvSpPr>
          <p:cNvPr id="2610" name="Text Box 562"/>
          <p:cNvSpPr txBox="1">
            <a:spLocks noChangeArrowheads="1"/>
          </p:cNvSpPr>
          <p:nvPr/>
        </p:nvSpPr>
        <p:spPr bwMode="auto">
          <a:xfrm>
            <a:off x="24135396" y="28413325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References</a:t>
            </a:r>
          </a:p>
        </p:txBody>
      </p:sp>
      <p:sp>
        <p:nvSpPr>
          <p:cNvPr id="2613" name="Text Box 565"/>
          <p:cNvSpPr txBox="1">
            <a:spLocks noChangeArrowheads="1"/>
          </p:cNvSpPr>
          <p:nvPr/>
        </p:nvSpPr>
        <p:spPr bwMode="auto">
          <a:xfrm>
            <a:off x="24231824" y="29257436"/>
            <a:ext cx="10971213" cy="549707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/>
            <a:r>
              <a:rPr lang="en-GB" sz="2800" dirty="0"/>
              <a:t>[1] Sparkfun.com, “nRF24L01+ Transceiver </a:t>
            </a:r>
            <a:r>
              <a:rPr lang="en-GB" sz="2800" dirty="0" err="1"/>
              <a:t>Hookup</a:t>
            </a:r>
            <a:r>
              <a:rPr lang="en-GB" sz="2800" dirty="0"/>
              <a:t> Guide”, [Online]. </a:t>
            </a:r>
            <a:r>
              <a:rPr lang="en-GB" sz="2800" dirty="0" err="1"/>
              <a:t>Available:https</a:t>
            </a:r>
            <a:r>
              <a:rPr lang="en-GB" sz="2800" dirty="0"/>
              <a:t>://learn.sparkfun.com/tutorials/nrf24l01-transceiver-hookup-guide [Accessed: 10-Feb-2018]</a:t>
            </a:r>
          </a:p>
          <a:p>
            <a:pPr algn="just"/>
            <a:r>
              <a:rPr lang="en-GB" sz="2800" dirty="0"/>
              <a:t>[2] geekstips.com, “Internet of Things Project – Communication between ESP8266 modules”, [Online]. Available: https://www.geekstips.com/two-esp8266-communication-talk-each-other/ [Accessed: 10-Feb-2018] </a:t>
            </a:r>
          </a:p>
          <a:p>
            <a:pPr algn="just"/>
            <a:r>
              <a:rPr lang="en-GB" sz="2800" dirty="0"/>
              <a:t>[3] Scargill, “Networking the nef24l01”, [Online]. </a:t>
            </a:r>
            <a:r>
              <a:rPr lang="en-GB" sz="2800" dirty="0" err="1"/>
              <a:t>Available:https</a:t>
            </a:r>
            <a:r>
              <a:rPr lang="en-GB" sz="2800" dirty="0"/>
              <a:t>://scargill.wordpress.com/2013/05/17/networking-the-nrf24l01/ [Accessed: 10-Feb-2018] </a:t>
            </a:r>
            <a:endParaRPr lang="en-US" sz="2600" b="1" dirty="0">
              <a:latin typeface="Arial Narrow" pitchFamily="34" charset="0"/>
            </a:endParaRPr>
          </a:p>
          <a:p>
            <a:pPr algn="just"/>
            <a:endParaRPr lang="en-GB" sz="2800" dirty="0"/>
          </a:p>
        </p:txBody>
      </p:sp>
      <p:sp>
        <p:nvSpPr>
          <p:cNvPr id="117" name="Text Box 474"/>
          <p:cNvSpPr txBox="1">
            <a:spLocks noChangeArrowheads="1"/>
          </p:cNvSpPr>
          <p:nvPr/>
        </p:nvSpPr>
        <p:spPr bwMode="auto">
          <a:xfrm>
            <a:off x="24170863" y="24731139"/>
            <a:ext cx="10818813" cy="3157971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Future scope includes reducing the power consumption of nodes by utilizing microcontroller sleep techniques.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We </a:t>
            </a:r>
            <a:r>
              <a:rPr lang="en-US" sz="2600" dirty="0">
                <a:latin typeface="+mj-lt"/>
              </a:rPr>
              <a:t>may have an opportunity to implement this </a:t>
            </a:r>
            <a:r>
              <a:rPr lang="en-US" sz="2600" dirty="0" smtClean="0">
                <a:latin typeface="+mj-lt"/>
              </a:rPr>
              <a:t>in a </a:t>
            </a:r>
            <a:r>
              <a:rPr lang="en-US" sz="2600" dirty="0">
                <a:latin typeface="+mj-lt"/>
              </a:rPr>
              <a:t>real </a:t>
            </a:r>
            <a:r>
              <a:rPr lang="en-US" sz="2600" dirty="0" smtClean="0">
                <a:latin typeface="+mj-lt"/>
              </a:rPr>
              <a:t>life </a:t>
            </a:r>
            <a:r>
              <a:rPr lang="en-US" sz="2600" dirty="0">
                <a:latin typeface="+mj-lt"/>
              </a:rPr>
              <a:t>corporate </a:t>
            </a:r>
            <a:r>
              <a:rPr lang="en-US" sz="2600" dirty="0" smtClean="0">
                <a:latin typeface="+mj-lt"/>
              </a:rPr>
              <a:t>environment</a:t>
            </a:r>
          </a:p>
          <a:p>
            <a:pPr algn="just"/>
            <a:endParaRPr lang="en-US" sz="2600" dirty="0">
              <a:latin typeface="+mj-lt"/>
            </a:endParaRP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1211" y="783390"/>
            <a:ext cx="2736849" cy="2664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2860" y="0"/>
            <a:ext cx="35999738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2860" y="0"/>
            <a:ext cx="35999738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1" name="Text Box 473">
            <a:extLst>
              <a:ext uri="{FF2B5EF4-FFF2-40B4-BE49-F238E27FC236}">
                <a16:creationId xmlns:a16="http://schemas.microsoft.com/office/drawing/2014/main" xmlns="" id="{B81FC9C0-506A-4701-B6B2-1810CDBDF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525" y="9304319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Problem Definition</a:t>
            </a:r>
          </a:p>
        </p:txBody>
      </p:sp>
      <p:sp>
        <p:nvSpPr>
          <p:cNvPr id="52" name="Text Box 472">
            <a:extLst>
              <a:ext uri="{FF2B5EF4-FFF2-40B4-BE49-F238E27FC236}">
                <a16:creationId xmlns:a16="http://schemas.microsoft.com/office/drawing/2014/main" xmlns="" id="{95982AEE-5C90-4F17-9477-54C73089B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4978" y="9776812"/>
            <a:ext cx="10841037" cy="48507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Employees require frequent access to these meeting rooms, but lack of real-time knowledge of its availability leads to inconvenient </a:t>
            </a:r>
            <a:r>
              <a:rPr lang="en-US" sz="2600" dirty="0">
                <a:latin typeface="+mj-lt"/>
              </a:rPr>
              <a:t>hassle</a:t>
            </a:r>
            <a:r>
              <a:rPr lang="en-US" sz="2600" dirty="0">
                <a:latin typeface="+mj-lt"/>
              </a:rPr>
              <a:t>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The </a:t>
            </a:r>
            <a:r>
              <a:rPr lang="en-US" sz="2600" dirty="0">
                <a:latin typeface="+mj-lt"/>
              </a:rPr>
              <a:t>problem was that anyone could book a meeting room and then not use it. Or if someone wanted to have a meeting without </a:t>
            </a:r>
            <a:r>
              <a:rPr lang="en-US" sz="2600" dirty="0">
                <a:latin typeface="+mj-lt"/>
              </a:rPr>
              <a:t>pre-booking </a:t>
            </a:r>
            <a:r>
              <a:rPr lang="en-US" sz="2600" dirty="0">
                <a:latin typeface="+mj-lt"/>
              </a:rPr>
              <a:t>the meeting room the he/she would have to go from room to room to check the availability of the rooms. The would create a lot of unnecessary hassle and would lead to </a:t>
            </a:r>
            <a:r>
              <a:rPr lang="en-US" sz="2600" dirty="0" err="1">
                <a:latin typeface="+mj-lt"/>
              </a:rPr>
              <a:t>unoptitmal</a:t>
            </a:r>
            <a:r>
              <a:rPr lang="en-US" sz="2600" dirty="0">
                <a:latin typeface="+mj-lt"/>
              </a:rPr>
              <a:t> utilization of the workspace.</a:t>
            </a:r>
          </a:p>
        </p:txBody>
      </p:sp>
      <p:sp>
        <p:nvSpPr>
          <p:cNvPr id="60" name="Text Box 472">
            <a:extLst>
              <a:ext uri="{FF2B5EF4-FFF2-40B4-BE49-F238E27FC236}">
                <a16:creationId xmlns:a16="http://schemas.microsoft.com/office/drawing/2014/main" xmlns="" id="{EE7868CC-9850-4326-A3AE-448FC57AB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891" y="15579726"/>
            <a:ext cx="10841037" cy="755917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We </a:t>
            </a:r>
            <a:r>
              <a:rPr lang="en-US" sz="2600" dirty="0">
                <a:latin typeface="+mj-lt"/>
              </a:rPr>
              <a:t>used a PIR sensor to detect occupancy of the room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The </a:t>
            </a:r>
            <a:r>
              <a:rPr lang="en-US" sz="2600" dirty="0">
                <a:latin typeface="+mj-lt"/>
              </a:rPr>
              <a:t>sensor is connected to an Atmel microcontroller which relays the information to a central device via radio modules configured in a mesh configuration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The </a:t>
            </a:r>
            <a:r>
              <a:rPr lang="en-US" sz="2600" dirty="0">
                <a:latin typeface="+mj-lt"/>
              </a:rPr>
              <a:t>central device will push the data to the internet using </a:t>
            </a:r>
            <a:r>
              <a:rPr lang="en-US" sz="2600" dirty="0" smtClean="0">
                <a:latin typeface="+mj-lt"/>
              </a:rPr>
              <a:t>an RF module.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All </a:t>
            </a:r>
            <a:r>
              <a:rPr lang="en-US" sz="2600" dirty="0">
                <a:latin typeface="+mj-lt"/>
              </a:rPr>
              <a:t>the devices are battery </a:t>
            </a:r>
            <a:r>
              <a:rPr lang="en-US" sz="2600" dirty="0" smtClean="0">
                <a:latin typeface="+mj-lt"/>
              </a:rPr>
              <a:t>powered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Since the devices are battery powered – we used a </a:t>
            </a:r>
            <a:r>
              <a:rPr lang="en-US" sz="2600" dirty="0" smtClean="0">
                <a:latin typeface="+mj-lt"/>
              </a:rPr>
              <a:t>low dropout voltage, low quiescent current voltage </a:t>
            </a:r>
            <a:r>
              <a:rPr lang="en-US" sz="2600" dirty="0" smtClean="0">
                <a:latin typeface="+mj-lt"/>
              </a:rPr>
              <a:t>regulator. This </a:t>
            </a:r>
            <a:r>
              <a:rPr lang="en-US" sz="2600" dirty="0" smtClean="0">
                <a:latin typeface="+mj-lt"/>
              </a:rPr>
              <a:t>im</a:t>
            </a:r>
            <a:r>
              <a:rPr lang="en-US" sz="2600" dirty="0" smtClean="0">
                <a:latin typeface="+mj-lt"/>
              </a:rPr>
              <a:t>proved the </a:t>
            </a:r>
            <a:r>
              <a:rPr lang="en-US" sz="2600" dirty="0" smtClean="0">
                <a:solidFill>
                  <a:prstClr val="black"/>
                </a:solidFill>
                <a:latin typeface="Arial Black"/>
              </a:rPr>
              <a:t>quiescent current to 17uA </a:t>
            </a:r>
            <a:r>
              <a:rPr lang="en-US" sz="2600" dirty="0" smtClean="0">
                <a:latin typeface="+mj-lt"/>
              </a:rPr>
              <a:t>compared </a:t>
            </a:r>
            <a:r>
              <a:rPr lang="en-US" sz="2600" dirty="0" smtClean="0">
                <a:latin typeface="+mj-lt"/>
              </a:rPr>
              <a:t>to </a:t>
            </a:r>
            <a:r>
              <a:rPr lang="en-US" sz="2600" dirty="0" smtClean="0">
                <a:latin typeface="+mj-lt"/>
              </a:rPr>
              <a:t>5mA used by a standard voltage regulator like a LM1117. Also the dropout voltage improved to 100mV from a typical 1.5v.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</p:txBody>
      </p:sp>
      <p:sp>
        <p:nvSpPr>
          <p:cNvPr id="61" name="Text Box 495">
            <a:extLst>
              <a:ext uri="{FF2B5EF4-FFF2-40B4-BE49-F238E27FC236}">
                <a16:creationId xmlns:a16="http://schemas.microsoft.com/office/drawing/2014/main" xmlns="" id="{16E494E8-71EF-49AA-9C9E-6753DFB18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5396" y="9453292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Results</a:t>
            </a:r>
          </a:p>
        </p:txBody>
      </p:sp>
      <p:sp>
        <p:nvSpPr>
          <p:cNvPr id="65" name="Text Box 495">
            <a:extLst>
              <a:ext uri="{FF2B5EF4-FFF2-40B4-BE49-F238E27FC236}">
                <a16:creationId xmlns:a16="http://schemas.microsoft.com/office/drawing/2014/main" xmlns="" id="{7446E45C-B335-4042-9DBF-538437EA5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20699" y="5266659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Highlights</a:t>
            </a:r>
          </a:p>
        </p:txBody>
      </p:sp>
      <p:sp>
        <p:nvSpPr>
          <p:cNvPr id="66" name="Text Box 472">
            <a:extLst>
              <a:ext uri="{FF2B5EF4-FFF2-40B4-BE49-F238E27FC236}">
                <a16:creationId xmlns:a16="http://schemas.microsoft.com/office/drawing/2014/main" xmlns="" id="{0E08127E-C259-440C-B131-0752B63EF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41349" y="6135630"/>
            <a:ext cx="10841037" cy="2757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We created a complete end-to-end product 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a network of wireless battery </a:t>
            </a:r>
            <a:r>
              <a:rPr lang="en-US" sz="2600" dirty="0">
                <a:latin typeface="+mj-lt"/>
              </a:rPr>
              <a:t>operated </a:t>
            </a:r>
            <a:r>
              <a:rPr lang="en-US" sz="2600" dirty="0" smtClean="0">
                <a:latin typeface="+mj-lt"/>
              </a:rPr>
              <a:t>devices with PCBs </a:t>
            </a:r>
            <a:r>
              <a:rPr lang="en-US" sz="2600" dirty="0">
                <a:latin typeface="+mj-lt"/>
              </a:rPr>
              <a:t>professionally manufactured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3D printed the </a:t>
            </a:r>
            <a:r>
              <a:rPr lang="en-US" sz="2600" dirty="0" smtClean="0">
                <a:latin typeface="+mj-lt"/>
              </a:rPr>
              <a:t>product housing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</a:t>
            </a:r>
            <a:r>
              <a:rPr lang="en-US" sz="2600" dirty="0">
                <a:latin typeface="+mj-lt"/>
              </a:rPr>
              <a:t>the web </a:t>
            </a:r>
            <a:r>
              <a:rPr lang="en-US" sz="2600" dirty="0" smtClean="0">
                <a:latin typeface="+mj-lt"/>
              </a:rPr>
              <a:t>interface</a:t>
            </a:r>
            <a:endParaRPr lang="en-US" sz="2600" dirty="0">
              <a:latin typeface="+mj-lt"/>
            </a:endParaRPr>
          </a:p>
        </p:txBody>
      </p:sp>
      <p:sp>
        <p:nvSpPr>
          <p:cNvPr id="24" name="Text Box 495"/>
          <p:cNvSpPr txBox="1">
            <a:spLocks noChangeArrowheads="1"/>
          </p:cNvSpPr>
          <p:nvPr/>
        </p:nvSpPr>
        <p:spPr bwMode="auto">
          <a:xfrm>
            <a:off x="750970" y="21562240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 smtClean="0">
                <a:solidFill>
                  <a:srgbClr val="F8F8F8"/>
                </a:solidFill>
                <a:latin typeface="+mj-lt"/>
              </a:rPr>
              <a:t>Work Done</a:t>
            </a:r>
            <a:endParaRPr lang="en-US" sz="3000" b="1" dirty="0">
              <a:solidFill>
                <a:srgbClr val="F8F8F8"/>
              </a:solidFill>
              <a:latin typeface="+mj-lt"/>
            </a:endParaRPr>
          </a:p>
        </p:txBody>
      </p:sp>
      <p:sp>
        <p:nvSpPr>
          <p:cNvPr id="25" name="Text Box 472">
            <a:extLst>
              <a:ext uri="{FF2B5EF4-FFF2-40B4-BE49-F238E27FC236}">
                <a16:creationId xmlns:a16="http://schemas.microsoft.com/office/drawing/2014/main" xmlns="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613" y="22278070"/>
            <a:ext cx="10841037" cy="1957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Designed the prototype of the circuit on breadboards which included the microcontroller, radio module </a:t>
            </a:r>
            <a:r>
              <a:rPr lang="en-US" sz="2600" dirty="0" smtClean="0">
                <a:latin typeface="+mj-lt"/>
              </a:rPr>
              <a:t>and an OLED display</a:t>
            </a:r>
            <a:endParaRPr lang="en-US" sz="2600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2870712" y="13559707"/>
            <a:ext cx="10082709" cy="3764098"/>
            <a:chOff x="12870712" y="13559707"/>
            <a:chExt cx="10082709" cy="376409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70712" y="13559707"/>
              <a:ext cx="5019222" cy="376409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5212" y="13559707"/>
              <a:ext cx="5018209" cy="3764098"/>
            </a:xfrm>
            <a:prstGeom prst="rect">
              <a:avLst/>
            </a:prstGeom>
          </p:spPr>
        </p:pic>
      </p:grpSp>
      <p:sp>
        <p:nvSpPr>
          <p:cNvPr id="31" name="Text Box 472">
            <a:extLst>
              <a:ext uri="{FF2B5EF4-FFF2-40B4-BE49-F238E27FC236}">
                <a16:creationId xmlns:a16="http://schemas.microsoft.com/office/drawing/2014/main" xmlns="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5290887"/>
            <a:ext cx="10841037" cy="1957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the PCB of the circuit in Eagle and got it manufactured from a PCB prototyping service (PCBway.com)</a:t>
            </a:r>
            <a:endParaRPr lang="en-US" sz="2600" dirty="0">
              <a:latin typeface="+mj-lt"/>
            </a:endParaRPr>
          </a:p>
        </p:txBody>
      </p:sp>
      <p:sp>
        <p:nvSpPr>
          <p:cNvPr id="32" name="Text Box 472">
            <a:extLst>
              <a:ext uri="{FF2B5EF4-FFF2-40B4-BE49-F238E27FC236}">
                <a16:creationId xmlns:a16="http://schemas.microsoft.com/office/drawing/2014/main" xmlns="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11842789"/>
            <a:ext cx="7319583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We </a:t>
            </a:r>
            <a:r>
              <a:rPr lang="en-US" sz="2600" dirty="0" smtClean="0">
                <a:latin typeface="+mj-lt"/>
              </a:rPr>
              <a:t>assembled the board</a:t>
            </a:r>
            <a:endParaRPr lang="en-US" sz="2600" dirty="0">
              <a:latin typeface="+mj-lt"/>
            </a:endParaRPr>
          </a:p>
        </p:txBody>
      </p:sp>
      <p:sp>
        <p:nvSpPr>
          <p:cNvPr id="33" name="Text Box 472">
            <a:extLst>
              <a:ext uri="{FF2B5EF4-FFF2-40B4-BE49-F238E27FC236}">
                <a16:creationId xmlns:a16="http://schemas.microsoft.com/office/drawing/2014/main" xmlns="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17441036"/>
            <a:ext cx="10841037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+mj-lt"/>
              </a:rPr>
              <a:t>We manufactured the housing unit using 3D printing</a:t>
            </a:r>
            <a:endParaRPr lang="en-US" sz="2600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84" y="30650652"/>
            <a:ext cx="10114770" cy="41038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870" y="24116923"/>
            <a:ext cx="6175998" cy="46311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7065" y="10805048"/>
            <a:ext cx="6206602" cy="4655933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2871901" y="18751091"/>
            <a:ext cx="10080330" cy="3762949"/>
            <a:chOff x="12870791" y="18751091"/>
            <a:chExt cx="10080330" cy="37629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70791" y="18751091"/>
              <a:ext cx="5019143" cy="376294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5212" y="18751091"/>
              <a:ext cx="5015909" cy="3762949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1365" y="20415177"/>
            <a:ext cx="8158002" cy="336092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1365" y="17059134"/>
            <a:ext cx="8158002" cy="330993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3341873" y="7320100"/>
            <a:ext cx="9315993" cy="4306502"/>
            <a:chOff x="13183762" y="7320100"/>
            <a:chExt cx="9315993" cy="430650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83762" y="7320100"/>
              <a:ext cx="4428000" cy="427780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2496" y="7342602"/>
              <a:ext cx="4447259" cy="4284000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24241349" y="9962529"/>
            <a:ext cx="364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 defTabSz="3600450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The end product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4258634" y="16411335"/>
            <a:ext cx="1076519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Web interface showing the occupancy </a:t>
            </a:r>
            <a:r>
              <a:rPr lang="en-US" sz="2600" dirty="0" smtClean="0">
                <a:latin typeface="+mj-lt"/>
              </a:rPr>
              <a:t>status each room</a:t>
            </a:r>
            <a:endParaRPr lang="en-US" sz="2600" dirty="0">
              <a:latin typeface="+mj-lt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501" y="24595192"/>
            <a:ext cx="8545340" cy="480675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12779351" y="29534188"/>
            <a:ext cx="988934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+mj-lt"/>
              </a:rPr>
              <a:t>Web interface to show the occupancy status of each room</a:t>
            </a:r>
            <a:endParaRPr lang="en-US" sz="2600" dirty="0">
              <a:latin typeface="+mj-lt"/>
            </a:endParaRPr>
          </a:p>
        </p:txBody>
      </p:sp>
      <p:sp>
        <p:nvSpPr>
          <p:cNvPr id="40" name="Text Box 472">
            <a:extLst>
              <a:ext uri="{FF2B5EF4-FFF2-40B4-BE49-F238E27FC236}">
                <a16:creationId xmlns:a16="http://schemas.microsoft.com/office/drawing/2014/main" xmlns="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22775036"/>
            <a:ext cx="10841037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Inside the housing of the final product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69" y="29761426"/>
            <a:ext cx="8545340" cy="48067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1_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1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Custom Design">
  <a:themeElements>
    <a:clrScheme name="2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2_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2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8099</TotalTime>
  <Words>487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Arial Narrow</vt:lpstr>
      <vt:lpstr>Wingdings</vt:lpstr>
      <vt:lpstr>Custom Design</vt:lpstr>
      <vt:lpstr>1_Custom Design</vt:lpstr>
      <vt:lpstr>2_Custom Design</vt:lpstr>
      <vt:lpstr>PowerPoint Presentation</vt:lpstr>
    </vt:vector>
  </TitlesOfParts>
  <Company>www.PosterPresentations.com</Company>
  <LinksUpToDate>false</LinksUpToDate>
  <SharedDoc>false</SharedDoc>
  <HyperlinkBase>http://www.posterpresentations.com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100cm by 100cm Poster Template</dc:title>
  <dc:subject>Free PowerPoint poster templates</dc:subject>
  <dc:creator>ICONAMMA 2017</dc:creator>
  <cp:keywords>poster presentation, poster design, poster template</cp:keywords>
  <dc:description>Non-authorized printing of this poster template by any commercial printing service other than PosterPresentations.com is strictly prohibited._x000d_
Non-profit educational printing centers are exempt._x000d_
To obtain printing authorization call:_x000d_
1.866.649.3004_x000d_
_x000d_
© 2009</dc:description>
  <cp:lastModifiedBy>Chirag Shah</cp:lastModifiedBy>
  <cp:revision>234</cp:revision>
  <dcterms:created xsi:type="dcterms:W3CDTF">2005-05-18T01:24:28Z</dcterms:created>
  <dcterms:modified xsi:type="dcterms:W3CDTF">2018-04-20T09:51:05Z</dcterms:modified>
  <cp:category>Powerpoint poster templates</cp:category>
</cp:coreProperties>
</file>

<file path=docProps/thumbnail.jpeg>
</file>